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76" r:id="rId11"/>
    <p:sldId id="283" r:id="rId12"/>
    <p:sldId id="265" r:id="rId13"/>
    <p:sldId id="266" r:id="rId14"/>
    <p:sldId id="267" r:id="rId15"/>
    <p:sldId id="268" r:id="rId16"/>
    <p:sldId id="269" r:id="rId17"/>
    <p:sldId id="270" r:id="rId18"/>
    <p:sldId id="279" r:id="rId19"/>
    <p:sldId id="280" r:id="rId20"/>
    <p:sldId id="281" r:id="rId21"/>
    <p:sldId id="282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0D"/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yablonskaya\Desktop\Analytics%20rabota.mail.ru%20&#1055;&#1086;&#1080;&#1089;&#1082;&#1086;&#1074;&#1099;&#1077;%20&#1079;&#1072;&#1087;&#1088;&#1086;&#1089;&#1099;%2020131001-2013103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3.3333333333333333E-2"/>
                  <c:y val="-4.629629629629629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88888888888889E-2"/>
                  <c:y val="-4.629629629629629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3.2407407407407406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'[Analytics rabota.mail.ru Поисковые запросы 20131001-20131031.xlsx]Лист1'!$A$1:$A$3</c:f>
              <c:strCache>
                <c:ptCount val="3"/>
                <c:pt idx="0">
                  <c:v>июль</c:v>
                </c:pt>
                <c:pt idx="1">
                  <c:v>август</c:v>
                </c:pt>
                <c:pt idx="2">
                  <c:v>сентябрь</c:v>
                </c:pt>
              </c:strCache>
            </c:strRef>
          </c:cat>
          <c:val>
            <c:numRef>
              <c:f>'[Analytics rabota.mail.ru Поисковые запросы 20131001-20131031.xlsx]Лист1'!$B$1:$B$3</c:f>
              <c:numCache>
                <c:formatCode>General</c:formatCode>
                <c:ptCount val="3"/>
                <c:pt idx="0">
                  <c:v>15</c:v>
                </c:pt>
                <c:pt idx="1">
                  <c:v>13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747648"/>
        <c:axId val="50753536"/>
        <c:axId val="0"/>
      </c:bar3DChart>
      <c:catAx>
        <c:axId val="50747648"/>
        <c:scaling>
          <c:orientation val="minMax"/>
        </c:scaling>
        <c:delete val="0"/>
        <c:axPos val="b"/>
        <c:majorTickMark val="out"/>
        <c:minorTickMark val="none"/>
        <c:tickLblPos val="nextTo"/>
        <c:crossAx val="50753536"/>
        <c:crosses val="autoZero"/>
        <c:auto val="1"/>
        <c:lblAlgn val="ctr"/>
        <c:lblOffset val="100"/>
        <c:noMultiLvlLbl val="0"/>
      </c:catAx>
      <c:valAx>
        <c:axId val="50753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747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7318727177882107"/>
                  <c:y val="3.476749715358227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1">
                            <a:lumMod val="75000"/>
                          </a:schemeClr>
                        </a:solidFill>
                      </a:defRPr>
                    </a:pPr>
                    <a:r>
                      <a:rPr lang="ru-RU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18-24 года</a:t>
                    </a:r>
                  </a:p>
                  <a:p>
                    <a:pPr>
                      <a:defRPr>
                        <a:solidFill>
                          <a:schemeClr val="accent1">
                            <a:lumMod val="75000"/>
                          </a:schemeClr>
                        </a:solidFill>
                      </a:defRPr>
                    </a:pPr>
                    <a:r>
                      <a:rPr lang="ru-RU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29%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562858633281169"/>
                  <c:y val="-1.043024914607468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2">
                            <a:lumMod val="75000"/>
                          </a:schemeClr>
                        </a:solidFill>
                      </a:defRPr>
                    </a:pPr>
                    <a:r>
                      <a:rPr lang="ru-RU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25-34 лет</a:t>
                    </a:r>
                  </a:p>
                  <a:p>
                    <a:pPr>
                      <a:defRPr>
                        <a:solidFill>
                          <a:schemeClr val="accent2">
                            <a:lumMod val="75000"/>
                          </a:schemeClr>
                        </a:solidFill>
                      </a:defRPr>
                    </a:pPr>
                    <a:r>
                      <a:rPr lang="ru-RU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34%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432968179447014E-2"/>
                  <c:y val="-8.344199316859746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r>
                      <a:rPr lang="ru-RU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35-44 лет</a:t>
                    </a:r>
                  </a:p>
                  <a:p>
                    <a:pPr>
                      <a:defRPr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r>
                      <a:rPr lang="ru-RU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17%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3896713615023469E-2"/>
                  <c:y val="-7.3011744022522765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7030A0"/>
                        </a:solidFill>
                      </a:defRPr>
                    </a:pPr>
                    <a:r>
                      <a:rPr lang="ru-RU">
                        <a:solidFill>
                          <a:srgbClr val="7030A0"/>
                        </a:solidFill>
                      </a:rPr>
                      <a:t>45-54 лет</a:t>
                    </a:r>
                  </a:p>
                  <a:p>
                    <a:pPr>
                      <a:defRPr>
                        <a:solidFill>
                          <a:srgbClr val="7030A0"/>
                        </a:solidFill>
                      </a:defRPr>
                    </a:pPr>
                    <a:r>
                      <a:rPr lang="ru-RU">
                        <a:solidFill>
                          <a:srgbClr val="7030A0"/>
                        </a:solidFill>
                      </a:rPr>
                      <a:t>13%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2519561815336464"/>
                  <c:y val="1.043024914607468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5">
                            <a:lumMod val="75000"/>
                          </a:schemeClr>
                        </a:solidFill>
                      </a:defRPr>
                    </a:pPr>
                    <a:r>
                      <a:rPr lang="ru-RU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Старше 55 лет</a:t>
                    </a:r>
                  </a:p>
                  <a:p>
                    <a:pPr>
                      <a:defRPr>
                        <a:solidFill>
                          <a:schemeClr val="accent5">
                            <a:lumMod val="75000"/>
                          </a:schemeClr>
                        </a:solidFill>
                      </a:defRPr>
                    </a:pPr>
                    <a:r>
                      <a:rPr lang="ru-RU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11%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Лист4!$A$1:$A$5</c:f>
              <c:strCache>
                <c:ptCount val="5"/>
                <c:pt idx="0">
                  <c:v>18-24 года</c:v>
                </c:pt>
                <c:pt idx="1">
                  <c:v>25-34 лет</c:v>
                </c:pt>
                <c:pt idx="2">
                  <c:v>35-44 лет</c:v>
                </c:pt>
                <c:pt idx="3">
                  <c:v>45-54 лет</c:v>
                </c:pt>
                <c:pt idx="4">
                  <c:v>Старше 55 лет</c:v>
                </c:pt>
              </c:strCache>
            </c:strRef>
          </c:cat>
          <c:val>
            <c:numRef>
              <c:f>Лист4!$B$1:$B$5</c:f>
              <c:numCache>
                <c:formatCode>0%</c:formatCode>
                <c:ptCount val="5"/>
                <c:pt idx="0">
                  <c:v>0.28999999999999998</c:v>
                </c:pt>
                <c:pt idx="1">
                  <c:v>0.34</c:v>
                </c:pt>
                <c:pt idx="2">
                  <c:v>0.17</c:v>
                </c:pt>
                <c:pt idx="3">
                  <c:v>0.13</c:v>
                </c:pt>
                <c:pt idx="4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1"/>
        <c:holeSize val="8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011549807212871"/>
                  <c:y val="2.8776537870258176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2">
                            <a:lumMod val="75000"/>
                          </a:schemeClr>
                        </a:solidFill>
                      </a:defRPr>
                    </a:pPr>
                    <a:r>
                      <a:rPr lang="ru-RU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Мужчины</a:t>
                    </a:r>
                  </a:p>
                  <a:p>
                    <a:pPr>
                      <a:defRPr>
                        <a:solidFill>
                          <a:schemeClr val="tx2">
                            <a:lumMod val="75000"/>
                          </a:schemeClr>
                        </a:solidFill>
                      </a:defRPr>
                    </a:pPr>
                    <a:r>
                      <a:rPr lang="ru-RU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54%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807754842905589E-2"/>
                  <c:y val="-0.22681996199982679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2">
                            <a:lumMod val="75000"/>
                          </a:schemeClr>
                        </a:solidFill>
                      </a:defRPr>
                    </a:pPr>
                    <a:r>
                      <a:rPr lang="ru-RU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Женщины</a:t>
                    </a:r>
                  </a:p>
                  <a:p>
                    <a:pPr>
                      <a:defRPr>
                        <a:solidFill>
                          <a:schemeClr val="accent2">
                            <a:lumMod val="75000"/>
                          </a:schemeClr>
                        </a:solidFill>
                      </a:defRPr>
                    </a:pPr>
                    <a:r>
                      <a:rPr lang="ru-RU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46%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Лист5!$A$1:$A$2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Лист5!$B$1:$B$2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"/>
        <c:holeSize val="8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-9.5528439996088593E-2"/>
                  <c:y val="-2.3870417732310314E-2"/>
                </c:manualLayout>
              </c:layout>
              <c:tx>
                <c:rich>
                  <a:bodyPr/>
                  <a:lstStyle/>
                  <a:p>
                    <a:pPr>
                      <a:defRPr lang="ru-RU" sz="1000" b="0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b="0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Россия </a:t>
                    </a:r>
                  </a:p>
                  <a:p>
                    <a:pPr>
                      <a:defRPr lang="ru-RU" sz="1000" b="0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b="0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81%</a:t>
                    </a:r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ln cap="rnd"/>
              </c:spPr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4.0650239957390699E-2"/>
                  <c:y val="-8.8661551577152609E-2"/>
                </c:manualLayout>
              </c:layout>
              <c:tx>
                <c:rich>
                  <a:bodyPr/>
                  <a:lstStyle/>
                  <a:p>
                    <a:pPr>
                      <a:defRPr lang="ru-RU" sz="1000" b="0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b="0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Украина</a:t>
                    </a:r>
                  </a:p>
                  <a:p>
                    <a:pPr>
                      <a:defRPr lang="ru-RU" sz="1000" b="0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b="0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6%</a:t>
                    </a:r>
                    <a:endParaRPr lang="en-US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ln cap="rnd"/>
              </c:spPr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6.0975599997503363E-2"/>
                  <c:y val="-6.8201193520886605E-2"/>
                </c:manualLayout>
              </c:layout>
              <c:tx>
                <c:rich>
                  <a:bodyPr/>
                  <a:lstStyle/>
                  <a:p>
                    <a:pPr>
                      <a:defRPr lang="ru-RU" sz="1000" b="0" i="0" u="none" strike="noStrike" kern="1200" baseline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b="0" i="0" u="none" strike="noStrike" kern="1200" baseline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Беларусь</a:t>
                    </a:r>
                  </a:p>
                  <a:p>
                    <a:pPr>
                      <a:defRPr lang="ru-RU" sz="1000" b="0" i="0" u="none" strike="noStrike" kern="1200" baseline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b="0" i="0" u="none" strike="noStrike" kern="1200" baseline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4%</a:t>
                    </a:r>
                    <a:endParaRPr lang="en-US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ln cap="rnd"/>
              </c:spPr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3"/>
              <c:layout>
                <c:manualLayout>
                  <c:x val="9.9593479995922163E-2"/>
                  <c:y val="-6.4791402353478189E-2"/>
                </c:manualLayout>
              </c:layout>
              <c:tx>
                <c:rich>
                  <a:bodyPr/>
                  <a:lstStyle/>
                  <a:p>
                    <a:pPr>
                      <a:defRPr lang="ru-RU" sz="1000" b="0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b="0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Казахстан</a:t>
                    </a:r>
                  </a:p>
                  <a:p>
                    <a:pPr>
                      <a:defRPr lang="ru-RU" sz="1000" b="0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b="0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3%</a:t>
                    </a:r>
                    <a:endParaRPr lang="en-US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ln cap="rnd"/>
              </c:spPr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0.10365851999575572"/>
                  <c:y val="-5.1150895140664961E-2"/>
                </c:manualLayout>
              </c:layout>
              <c:tx>
                <c:rich>
                  <a:bodyPr/>
                  <a:lstStyle/>
                  <a:p>
                    <a:pPr>
                      <a:defRPr lang="ru-RU" sz="10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Остальные страны</a:t>
                    </a:r>
                  </a:p>
                  <a:p>
                    <a:pPr>
                      <a:defRPr lang="ru-RU" sz="10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11%</a:t>
                    </a:r>
                    <a:endParaRPr lang="en-US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ln cap="rnd"/>
              </c:spPr>
              <c:showLegendKey val="0"/>
              <c:showVal val="1"/>
              <c:showCatName val="1"/>
              <c:showSerName val="1"/>
              <c:showPercent val="0"/>
              <c:showBubbleSize val="0"/>
            </c:dLbl>
            <c:spPr>
              <a:ln cap="rnd"/>
            </c:spPr>
            <c:txPr>
              <a:bodyPr/>
              <a:lstStyle/>
              <a:p>
                <a:pPr>
                  <a:defRPr lang="ru-RU"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1"/>
            <c:showPercent val="0"/>
            <c:showBubbleSize val="0"/>
            <c:showLeaderLines val="1"/>
          </c:dLbls>
          <c:cat>
            <c:strRef>
              <c:f>Лист3!$A$1:$A$5</c:f>
              <c:strCache>
                <c:ptCount val="5"/>
                <c:pt idx="0">
                  <c:v>Россия</c:v>
                </c:pt>
                <c:pt idx="1">
                  <c:v>Украина</c:v>
                </c:pt>
                <c:pt idx="2">
                  <c:v>Беларусь</c:v>
                </c:pt>
                <c:pt idx="3">
                  <c:v>Казахстан</c:v>
                </c:pt>
                <c:pt idx="4">
                  <c:v>Остальные страны</c:v>
                </c:pt>
              </c:strCache>
            </c:strRef>
          </c:cat>
          <c:val>
            <c:numRef>
              <c:f>Лист3!$B$1:$B$5</c:f>
              <c:numCache>
                <c:formatCode>0%</c:formatCode>
                <c:ptCount val="5"/>
                <c:pt idx="0">
                  <c:v>0.81</c:v>
                </c:pt>
                <c:pt idx="1">
                  <c:v>0.06</c:v>
                </c:pt>
                <c:pt idx="2">
                  <c:v>0.04</c:v>
                </c:pt>
                <c:pt idx="3">
                  <c:v>0.03</c:v>
                </c:pt>
                <c:pt idx="4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5"/>
        <c:holeSize val="80"/>
      </c:doughnutChart>
    </c:plotArea>
    <c:plotVisOnly val="1"/>
    <c:dispBlanksAs val="gap"/>
    <c:showDLblsOverMax val="0"/>
  </c:chart>
  <c:txPr>
    <a:bodyPr/>
    <a:lstStyle/>
    <a:p>
      <a:pPr>
        <a:defRPr lang="ru-RU" sz="1000" b="0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Деление</a:t>
            </a:r>
            <a:r>
              <a:rPr lang="ru-RU" sz="1400" baseline="0" dirty="0">
                <a:solidFill>
                  <a:schemeClr val="accent1">
                    <a:lumMod val="75000"/>
                  </a:schemeClr>
                </a:solidFill>
              </a:rPr>
              <a:t> аудитории по городам России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6.490680929632102E-4"/>
          <c:y val="0.9259387845794911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683557647033922E-2"/>
          <c:y val="6.6651420451491056E-2"/>
          <c:w val="0.55170936694864592"/>
          <c:h val="0.74747720683364927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38100" h="25400"/>
            </a:sp3d>
          </c:spPr>
          <c:dLbls>
            <c:dLbl>
              <c:idx val="0"/>
              <c:layout>
                <c:manualLayout>
                  <c:x val="4.9645397001926203E-2"/>
                  <c:y val="-1.267427122940430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39%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9503548822185295E-2"/>
                  <c:y val="5.830164765525982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319149678777807E-3"/>
                  <c:y val="5.830164765525982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5957449036333456E-2"/>
                  <c:y val="6.083650190114068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6595748393889038E-2"/>
                  <c:y val="4.816223067173637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1914898072666842E-2"/>
                  <c:y val="5.069708491761733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3.9007097644370568E-2"/>
                  <c:y val="4.562737642585560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4.4326247323148396E-2"/>
                  <c:y val="4.055766793409369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4.7872347109000249E-2"/>
                  <c:y val="3.802281368821302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5.1418446894852157E-2"/>
                  <c:y val="2.788339670468938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5.3191496787778063E-2"/>
                  <c:y val="1.267427122940430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5.3191496787778063E-2"/>
                  <c:y val="5.069708491761723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-5.141844689485213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-4.787234710900027E-2"/>
                  <c:y val="-3.041825095057034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rPr>
                      <a:t>26%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Лист1!$A$1:$A$14</c:f>
              <c:strCache>
                <c:ptCount val="14"/>
                <c:pt idx="0">
                  <c:v>Москва и МО</c:v>
                </c:pt>
                <c:pt idx="1">
                  <c:v>Санкт-Петербург</c:v>
                </c:pt>
                <c:pt idx="2">
                  <c:v>Республика Татарстан</c:v>
                </c:pt>
                <c:pt idx="3">
                  <c:v>Краснодар и область</c:v>
                </c:pt>
                <c:pt idx="4">
                  <c:v>Свердловск и область</c:v>
                </c:pt>
                <c:pt idx="5">
                  <c:v>Самарая и область</c:v>
                </c:pt>
                <c:pt idx="6">
                  <c:v>Ростов и область</c:v>
                </c:pt>
                <c:pt idx="7">
                  <c:v>Нижний Новгород и область</c:v>
                </c:pt>
                <c:pt idx="8">
                  <c:v>Новосибирск и область</c:v>
                </c:pt>
                <c:pt idx="9">
                  <c:v>Челябинск и область</c:v>
                </c:pt>
                <c:pt idx="10">
                  <c:v>Воронеж и область</c:v>
                </c:pt>
                <c:pt idx="11">
                  <c:v>Саратов и область</c:v>
                </c:pt>
                <c:pt idx="12">
                  <c:v>Красноярск и область</c:v>
                </c:pt>
                <c:pt idx="13">
                  <c:v>Остальные города России</c:v>
                </c:pt>
              </c:strCache>
            </c:strRef>
          </c:cat>
          <c:val>
            <c:numRef>
              <c:f>Лист1!$B$1:$B$14</c:f>
              <c:numCache>
                <c:formatCode>0%</c:formatCode>
                <c:ptCount val="14"/>
                <c:pt idx="0">
                  <c:v>0.39</c:v>
                </c:pt>
                <c:pt idx="1">
                  <c:v>0.13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59"/>
        <c:holeSize val="83"/>
      </c:doughnutChart>
    </c:plotArea>
    <c:legend>
      <c:legendPos val="r"/>
      <c:layout>
        <c:manualLayout>
          <c:xMode val="edge"/>
          <c:yMode val="edge"/>
          <c:x val="0.69077741362070877"/>
          <c:y val="6.6087639007852167E-2"/>
          <c:w val="0.29032587648991381"/>
          <c:h val="0.720157885682952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079F-BB26-4DF6-83C4-E6D9C79AFBB8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411A-972E-4BFB-9A90-6EC9FCB0E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8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079F-BB26-4DF6-83C4-E6D9C79AFBB8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411A-972E-4BFB-9A90-6EC9FCB0E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8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079F-BB26-4DF6-83C4-E6D9C79AFBB8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411A-972E-4BFB-9A90-6EC9FCB0E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079F-BB26-4DF6-83C4-E6D9C79AFBB8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411A-972E-4BFB-9A90-6EC9FCB0E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81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079F-BB26-4DF6-83C4-E6D9C79AFBB8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411A-972E-4BFB-9A90-6EC9FCB0E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0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079F-BB26-4DF6-83C4-E6D9C79AFBB8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411A-972E-4BFB-9A90-6EC9FCB0E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2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079F-BB26-4DF6-83C4-E6D9C79AFBB8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411A-972E-4BFB-9A90-6EC9FCB0E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95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079F-BB26-4DF6-83C4-E6D9C79AFBB8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411A-972E-4BFB-9A90-6EC9FCB0E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1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079F-BB26-4DF6-83C4-E6D9C79AFBB8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411A-972E-4BFB-9A90-6EC9FCB0E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7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079F-BB26-4DF6-83C4-E6D9C79AFBB8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411A-972E-4BFB-9A90-6EC9FCB0E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8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079F-BB26-4DF6-83C4-E6D9C79AFBB8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411A-972E-4BFB-9A90-6EC9FCB0E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57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8079F-BB26-4DF6-83C4-E6D9C79AFBB8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C411A-972E-4BFB-9A90-6EC9FCB0E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8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hh.r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&#1056;&#1072;&#1073;&#1086;&#1090;&#1072;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&#1056;&#1072;&#1073;&#1086;&#1090;&#1072;@Mail.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6765"/>
            <a:ext cx="6089848" cy="4409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2736"/>
            <a:ext cx="4465342" cy="1029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5776" y="528196"/>
            <a:ext cx="6445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C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Закройте вакансии быстрее на </a:t>
            </a:r>
            <a:endParaRPr lang="ru-RU" sz="3600" b="1" dirty="0">
              <a:solidFill>
                <a:srgbClr val="FFC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954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513482"/>
              </p:ext>
            </p:extLst>
          </p:nvPr>
        </p:nvGraphicFramePr>
        <p:xfrm>
          <a:off x="1691680" y="1484784"/>
          <a:ext cx="604867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35386" y="6253781"/>
            <a:ext cx="234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C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www.rabota.mail.ru</a:t>
            </a:r>
            <a:endParaRPr lang="ru-RU" sz="2000" b="1" u="sng" dirty="0">
              <a:solidFill>
                <a:srgbClr val="FFC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5424" y="527670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Портрет аудитории*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392281"/>
            <a:ext cx="21467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*Данные за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III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 квартал 2013 года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6672"/>
            <a:ext cx="2445126" cy="5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52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35386" y="6253781"/>
            <a:ext cx="234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C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www.rabota.mail.ru</a:t>
            </a:r>
            <a:endParaRPr lang="ru-RU" sz="2000" b="1" u="sng" dirty="0">
              <a:solidFill>
                <a:srgbClr val="FFC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41023" y="527670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Преимущества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628800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Единый рабочий кабинет с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hh.ru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(возможность в одном мете публиковать вакансии на двух сайтах одновременно)</a:t>
            </a: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Возможность публиковать прямые контакты в вакансиях</a:t>
            </a: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Большая база проверенных вручную резюме</a:t>
            </a: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Удобство авторизации</a:t>
            </a: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Возможность выбора нужной аудитории в поиске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6672"/>
            <a:ext cx="2445126" cy="5636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28233"/>
            <a:ext cx="2349314" cy="28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8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35386" y="6253781"/>
            <a:ext cx="234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C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www.rabota.mail.ru</a:t>
            </a:r>
            <a:endParaRPr lang="ru-RU" sz="2000" b="1" u="sng" dirty="0">
              <a:solidFill>
                <a:srgbClr val="FFC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1994" y="519881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Сервисы для работодателей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0" y="1412776"/>
            <a:ext cx="599593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Доступ к базе резюме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 настоящее время в базе зарегистрировано более 9 млн резюме.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Все резюме проходят ручную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модерацию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175" y="2771310"/>
            <a:ext cx="6203153" cy="3482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6672"/>
            <a:ext cx="2445126" cy="5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16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86" y="2891136"/>
            <a:ext cx="3681675" cy="3681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5386" y="6253781"/>
            <a:ext cx="234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C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www.rabota.mail.ru</a:t>
            </a:r>
            <a:endParaRPr lang="ru-RU" sz="2000" b="1" u="sng" dirty="0">
              <a:solidFill>
                <a:srgbClr val="FFC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527670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Сервисы для работодателей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628800"/>
            <a:ext cx="6446573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Публикация вакансий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Премиум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Размещение на 30 дней</a:t>
            </a: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7 дней в начале поиска, с логотипом компании и выделением цвета</a:t>
            </a: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Логотип компании в выдаче</a:t>
            </a: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Единоразовая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рассылка подходящим соискателям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Специальное оформление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Максимальный охват аудитории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16" y="3717032"/>
            <a:ext cx="1515014" cy="10149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15805" y="4731973"/>
            <a:ext cx="1523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3 000 рублей /шт.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9611" y="5228619"/>
            <a:ext cx="20617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i="1" dirty="0" smtClean="0">
                <a:solidFill>
                  <a:schemeClr val="accent1">
                    <a:lumMod val="75000"/>
                  </a:schemeClr>
                </a:solidFill>
              </a:rPr>
              <a:t>При размещении от 5 вакансий </a:t>
            </a:r>
          </a:p>
          <a:p>
            <a:r>
              <a:rPr lang="ru-RU" sz="1050" i="1" dirty="0" smtClean="0">
                <a:solidFill>
                  <a:schemeClr val="accent1">
                    <a:lumMod val="75000"/>
                  </a:schemeClr>
                </a:solidFill>
              </a:rPr>
              <a:t>предусмотрены скидки</a:t>
            </a:r>
            <a:endParaRPr lang="ru-RU" sz="105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6672"/>
            <a:ext cx="2445126" cy="5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16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39" y="2891136"/>
            <a:ext cx="3681675" cy="3681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5386" y="6253781"/>
            <a:ext cx="234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C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www.rabota.mail.ru</a:t>
            </a:r>
            <a:endParaRPr lang="ru-RU" sz="2000" b="1" u="sng" dirty="0">
              <a:solidFill>
                <a:srgbClr val="FFC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527670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Сервисы для работодателей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651" y="1628800"/>
            <a:ext cx="4884799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Публикация вакансий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Стандарт+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Размещение на 30 дней</a:t>
            </a: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Обновление вакансии каждые 3 дня</a:t>
            </a: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Единоразовая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рассылка подходящим соискателям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Широкий охват аудитории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Ваши вакансии всегда актуальны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31" y="3740428"/>
            <a:ext cx="1656184" cy="12130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4083" y="4979723"/>
            <a:ext cx="1523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1 400 рублей /шт.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9611" y="5276854"/>
            <a:ext cx="20617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i="1" dirty="0" smtClean="0">
                <a:solidFill>
                  <a:schemeClr val="accent1">
                    <a:lumMod val="75000"/>
                  </a:schemeClr>
                </a:solidFill>
              </a:rPr>
              <a:t>При размещении от 5 вакансий </a:t>
            </a:r>
          </a:p>
          <a:p>
            <a:r>
              <a:rPr lang="ru-RU" sz="1050" i="1" dirty="0" smtClean="0">
                <a:solidFill>
                  <a:schemeClr val="accent1">
                    <a:lumMod val="75000"/>
                  </a:schemeClr>
                </a:solidFill>
              </a:rPr>
              <a:t>предусмотрены скидки</a:t>
            </a:r>
            <a:endParaRPr lang="ru-RU" sz="105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6672"/>
            <a:ext cx="2445126" cy="5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16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39" y="2891136"/>
            <a:ext cx="3681675" cy="3681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5386" y="6253781"/>
            <a:ext cx="234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C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www.rabota.mail.ru</a:t>
            </a:r>
            <a:endParaRPr lang="ru-RU" sz="2000" b="1" u="sng" dirty="0">
              <a:solidFill>
                <a:srgbClr val="FFC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527670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Сервисы для работодателей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651" y="1628800"/>
            <a:ext cx="4902561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Публикация вакансий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Стандарт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Размещение на 30 дней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Экономное решение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Публикуйте все вакансии Вашей компании и массово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набирайте лучших сотрудников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4083" y="4979723"/>
            <a:ext cx="1392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300 рублей /шт.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9611" y="5276854"/>
            <a:ext cx="20617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i="1" dirty="0" smtClean="0">
                <a:solidFill>
                  <a:schemeClr val="accent1">
                    <a:lumMod val="75000"/>
                  </a:schemeClr>
                </a:solidFill>
              </a:rPr>
              <a:t>При размещении от 5 вакансий </a:t>
            </a:r>
          </a:p>
          <a:p>
            <a:r>
              <a:rPr lang="ru-RU" sz="1050" i="1" dirty="0" smtClean="0">
                <a:solidFill>
                  <a:schemeClr val="accent1">
                    <a:lumMod val="75000"/>
                  </a:schemeClr>
                </a:solidFill>
              </a:rPr>
              <a:t>предусмотрены скидки</a:t>
            </a:r>
            <a:endParaRPr lang="ru-RU" sz="105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452" y="3666239"/>
            <a:ext cx="1883048" cy="12136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6672"/>
            <a:ext cx="2445126" cy="5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16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35386" y="6253781"/>
            <a:ext cx="234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C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www.rabota.mail.ru</a:t>
            </a:r>
            <a:endParaRPr lang="ru-RU" sz="2000" b="1" u="sng" dirty="0">
              <a:solidFill>
                <a:srgbClr val="FFC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50940" y="527669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Сервисы для работодателей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651" y="1628800"/>
            <a:ext cx="535140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Публикация вакансий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Стандарт на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hh.ru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Вам не нужно выходить из привычного рабочего кабинета.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Размещайте вакансии на две площадки в одном месте.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3429000"/>
            <a:ext cx="1454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Удобно    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4005064"/>
            <a:ext cx="1393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Быстро   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8702" y="4581128"/>
            <a:ext cx="174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Привычно    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34" y="3541593"/>
            <a:ext cx="6315593" cy="150395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6672"/>
            <a:ext cx="2445126" cy="5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16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35386" y="6253781"/>
            <a:ext cx="234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C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www.rabota.mail.ru</a:t>
            </a:r>
            <a:endParaRPr lang="ru-RU" sz="2000" b="1" u="sng" dirty="0">
              <a:solidFill>
                <a:srgbClr val="FFC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274" y="527670"/>
            <a:ext cx="1459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Реклама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670" y="1628800"/>
            <a:ext cx="53941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Поможет Вам найти самый достойных сотрудников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4982887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6670" y="2490574"/>
            <a:ext cx="4634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По вопросам размещения рекламы для Москвы и Московской области обращайтесь по телефону: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+7 495 974 64 27</a:t>
            </a:r>
          </a:p>
          <a:p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Для регионов России: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8 800 100 64 27 (бесплатно)</a:t>
            </a:r>
          </a:p>
          <a:p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Эл.почта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sales@hh.ru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6672"/>
            <a:ext cx="2445126" cy="5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16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91387"/>
            <a:ext cx="4711700" cy="3695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6672"/>
            <a:ext cx="2445126" cy="563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5386" y="6253781"/>
            <a:ext cx="234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C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www.rabota.mail.ru</a:t>
            </a:r>
            <a:endParaRPr lang="ru-RU" sz="2000" b="1" u="sng" dirty="0">
              <a:solidFill>
                <a:srgbClr val="FFC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527670"/>
            <a:ext cx="2535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Успешные кейсы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3467" y="4520381"/>
            <a:ext cx="415339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err="1">
                <a:solidFill>
                  <a:schemeClr val="tx2"/>
                </a:solidFill>
              </a:rPr>
              <a:t>Проф.обл</a:t>
            </a:r>
            <a:r>
              <a:rPr lang="ru-RU" sz="1500" dirty="0">
                <a:solidFill>
                  <a:schemeClr val="tx2"/>
                </a:solidFill>
              </a:rPr>
              <a:t>: Обслуживающий </a:t>
            </a:r>
            <a:r>
              <a:rPr lang="ru-RU" sz="1500" dirty="0" smtClean="0">
                <a:solidFill>
                  <a:schemeClr val="tx2"/>
                </a:solidFill>
              </a:rPr>
              <a:t>персонал</a:t>
            </a:r>
          </a:p>
          <a:p>
            <a:endParaRPr lang="ru-RU" sz="1500" dirty="0">
              <a:solidFill>
                <a:schemeClr val="tx2"/>
              </a:solidFill>
            </a:endParaRPr>
          </a:p>
          <a:p>
            <a:r>
              <a:rPr lang="ru-RU" sz="1400" dirty="0">
                <a:solidFill>
                  <a:schemeClr val="tx2"/>
                </a:solidFill>
              </a:rPr>
              <a:t>Вакансии: </a:t>
            </a:r>
            <a:r>
              <a:rPr lang="ru-RU" sz="1400" b="1" dirty="0">
                <a:solidFill>
                  <a:schemeClr val="accent6"/>
                </a:solidFill>
              </a:rPr>
              <a:t>Бармен, Официант, Повар, </a:t>
            </a:r>
            <a:r>
              <a:rPr lang="ru-RU" sz="1400" b="1" dirty="0" err="1" smtClean="0">
                <a:solidFill>
                  <a:schemeClr val="accent6"/>
                </a:solidFill>
              </a:rPr>
              <a:t>Хостес</a:t>
            </a:r>
            <a:endParaRPr lang="ru-RU" sz="1400" b="1" dirty="0">
              <a:solidFill>
                <a:schemeClr val="accent6"/>
              </a:solidFill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Тип вакансий: Стандарт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Организация: «Кафе Чашки»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Регион: Москва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2277518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«Для нас очень важно, чтобы 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вакансии</a:t>
            </a:r>
          </a:p>
          <a:p>
            <a:pPr lvl="0" algn="ctr"/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были с контактами, так как мы нацелены на массовый подбор персонала. </a:t>
            </a:r>
            <a:endParaRPr lang="ru-RU" sz="1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lvl="0" algn="ctr"/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Звонков </a:t>
            </a:r>
            <a:r>
              <a:rPr 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очень много, собеседования проходят почти каждый день»</a:t>
            </a:r>
          </a:p>
        </p:txBody>
      </p:sp>
    </p:spTree>
    <p:extLst>
      <p:ext uri="{BB962C8B-B14F-4D97-AF65-F5344CB8AC3E}">
        <p14:creationId xmlns:p14="http://schemas.microsoft.com/office/powerpoint/2010/main" val="2495463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9783"/>
            <a:ext cx="4136717" cy="34499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01" y="3556451"/>
            <a:ext cx="4068444" cy="30876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6672"/>
            <a:ext cx="2445126" cy="563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5386" y="6253781"/>
            <a:ext cx="234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C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www.rabota.mail.ru</a:t>
            </a:r>
            <a:endParaRPr lang="ru-RU" sz="2000" b="1" u="sng" dirty="0">
              <a:solidFill>
                <a:srgbClr val="FFC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527670"/>
            <a:ext cx="2535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Успешные кейсы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2431026"/>
            <a:ext cx="3203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Проф.обл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: Начало карьеры</a:t>
            </a:r>
          </a:p>
          <a:p>
            <a:pPr algn="r"/>
            <a:r>
              <a:rPr lang="ru-RU" sz="1400" b="1" dirty="0" smtClean="0">
                <a:solidFill>
                  <a:schemeClr val="tx2"/>
                </a:solidFill>
              </a:rPr>
              <a:t>Вакансии</a:t>
            </a:r>
            <a:r>
              <a:rPr lang="ru-RU" sz="1400" b="1" dirty="0">
                <a:solidFill>
                  <a:schemeClr val="tx2"/>
                </a:solidFill>
              </a:rPr>
              <a:t>: </a:t>
            </a:r>
            <a:r>
              <a:rPr lang="ru-RU" sz="1400" b="1" dirty="0" smtClean="0">
                <a:solidFill>
                  <a:schemeClr val="accent6"/>
                </a:solidFill>
              </a:rPr>
              <a:t>Оператор </a:t>
            </a:r>
            <a:r>
              <a:rPr lang="en-US" sz="1400" b="1" dirty="0" smtClean="0">
                <a:solidFill>
                  <a:schemeClr val="accent6"/>
                </a:solidFill>
              </a:rPr>
              <a:t>call-</a:t>
            </a:r>
            <a:r>
              <a:rPr lang="ru-RU" sz="1400" b="1" dirty="0" smtClean="0">
                <a:solidFill>
                  <a:schemeClr val="accent6"/>
                </a:solidFill>
              </a:rPr>
              <a:t>центра</a:t>
            </a:r>
          </a:p>
          <a:p>
            <a:pPr algn="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Тип вакансий: Стандарт+</a:t>
            </a:r>
          </a:p>
          <a:p>
            <a:pPr algn="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Организация: «Элит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Косметик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algn="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Регион: Москва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7028" y="1397635"/>
            <a:ext cx="25740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«У нас чаще всего срочные вакансии, поэтому мы предпочитаем Стандарт+, так как они обеспечивают больше откликов и звонков»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2308" y="5068840"/>
            <a:ext cx="30872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Проф.обл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: Транспорт; Бухгалтерия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Вакансии: </a:t>
            </a:r>
            <a:r>
              <a:rPr lang="ru-RU" sz="1400" b="1" dirty="0" smtClean="0">
                <a:solidFill>
                  <a:schemeClr val="accent6"/>
                </a:solidFill>
              </a:rPr>
              <a:t>Водитель автопогрузчика, </a:t>
            </a:r>
          </a:p>
          <a:p>
            <a:r>
              <a:rPr lang="ru-RU" sz="1400" b="1" dirty="0" smtClean="0">
                <a:solidFill>
                  <a:schemeClr val="accent6"/>
                </a:solidFill>
              </a:rPr>
              <a:t>Бухгалтер</a:t>
            </a:r>
            <a:endParaRPr lang="ru-RU" sz="1400" b="1" dirty="0">
              <a:solidFill>
                <a:schemeClr val="accent6"/>
              </a:solidFill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Тип вакансий: Стандарт+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Организация: «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Style Group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Регион: Санкт-Петербург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4221088"/>
            <a:ext cx="2016576" cy="1440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«После первого дня размещения нас приятно удивил поток звонков, к которому мы, честно говоря, не были готовы. Размещением очень довольны»</a:t>
            </a:r>
          </a:p>
        </p:txBody>
      </p:sp>
    </p:spTree>
    <p:extLst>
      <p:ext uri="{BB962C8B-B14F-4D97-AF65-F5344CB8AC3E}">
        <p14:creationId xmlns:p14="http://schemas.microsoft.com/office/powerpoint/2010/main" val="125076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00" y="2060848"/>
            <a:ext cx="4744800" cy="468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620688"/>
            <a:ext cx="835292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Как найти рабочий персонал на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rabota.mail.ru? 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рамках данного вебинара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вы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узнаете, как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правильно подбирать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рабочий персонал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сайте </a:t>
            </a:r>
            <a:r>
              <a:rPr lang="ru-RU" sz="1600" u="sng" dirty="0">
                <a:solidFill>
                  <a:schemeClr val="accent1">
                    <a:lumMod val="75000"/>
                  </a:schemeClr>
                </a:solidFill>
              </a:rPr>
              <a:t>rabota.mail.ru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Познакомитесь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 особенностями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работы 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аудиторией «синих воротничков» 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инструменты, с помощью которых 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привлечение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соискателей будет наиболее 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эффективным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3296"/>
            <a:ext cx="2431822" cy="5605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5386" y="6253781"/>
            <a:ext cx="234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C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www.rabota.mail.ru</a:t>
            </a:r>
            <a:endParaRPr lang="ru-RU" sz="2000" b="1" u="sng" dirty="0">
              <a:solidFill>
                <a:srgbClr val="FFC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2324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96390"/>
            <a:ext cx="4043288" cy="33720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3501008"/>
            <a:ext cx="4468216" cy="30876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6672"/>
            <a:ext cx="2445126" cy="563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5386" y="6253781"/>
            <a:ext cx="234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C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www.rabota.mail.ru</a:t>
            </a:r>
            <a:endParaRPr lang="ru-RU" sz="2000" b="1" u="sng" dirty="0">
              <a:solidFill>
                <a:srgbClr val="FFC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527670"/>
            <a:ext cx="2535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Успешные кейсы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2414119"/>
            <a:ext cx="3203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Проф.обл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: Охрана</a:t>
            </a:r>
          </a:p>
          <a:p>
            <a:pPr algn="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Вакансии: </a:t>
            </a:r>
            <a:r>
              <a:rPr lang="ru-RU" sz="1400" b="1" dirty="0">
                <a:solidFill>
                  <a:schemeClr val="accent6"/>
                </a:solidFill>
              </a:rPr>
              <a:t>Частный охранник</a:t>
            </a:r>
          </a:p>
          <a:p>
            <a:pPr algn="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Тип вакансий: Стандарт</a:t>
            </a:r>
          </a:p>
          <a:p>
            <a:pPr algn="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Организация: «ЧОП Буря»</a:t>
            </a:r>
          </a:p>
          <a:p>
            <a:pPr algn="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Регион: Москва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7028" y="1397635"/>
            <a:ext cx="25740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«Понравился результат, звонки уже через час после размещения. Через день уже устраивал сотрудников. Очень доволен»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6781" y="5068841"/>
            <a:ext cx="269804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Проф.обл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: Инсталляция и сервис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Вакансии: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6"/>
                </a:solidFill>
              </a:rPr>
              <a:t>Замерщик окон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Тип вакансий: Стандарт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Организация: «ООО Астарта»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Регион: Челябинск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4293096"/>
            <a:ext cx="22250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«Очень довольна, звонков много, вообще результат устраивает.</a:t>
            </a:r>
          </a:p>
          <a:p>
            <a:pPr lvl="0" algn="ctr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Вакансии были закрыты в течении месяца»</a:t>
            </a:r>
          </a:p>
        </p:txBody>
      </p:sp>
    </p:spTree>
    <p:extLst>
      <p:ext uri="{BB962C8B-B14F-4D97-AF65-F5344CB8AC3E}">
        <p14:creationId xmlns:p14="http://schemas.microsoft.com/office/powerpoint/2010/main" val="1826774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6580"/>
            <a:ext cx="5431780" cy="42605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6672"/>
            <a:ext cx="2445126" cy="563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5386" y="6253781"/>
            <a:ext cx="234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C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www.rabota.mail.ru</a:t>
            </a:r>
            <a:endParaRPr lang="ru-RU" sz="2000" b="1" u="sng" dirty="0">
              <a:solidFill>
                <a:srgbClr val="FFC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527670"/>
            <a:ext cx="2535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Успешные кейсы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4776453"/>
            <a:ext cx="5080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err="1">
                <a:solidFill>
                  <a:schemeClr val="tx2"/>
                </a:solidFill>
              </a:rPr>
              <a:t>Проф.обл</a:t>
            </a:r>
            <a:r>
              <a:rPr lang="ru-RU" sz="1500" dirty="0">
                <a:solidFill>
                  <a:schemeClr val="tx2"/>
                </a:solidFill>
              </a:rPr>
              <a:t>: Услуги</a:t>
            </a:r>
          </a:p>
          <a:p>
            <a:r>
              <a:rPr lang="ru-RU" sz="1500" b="1" dirty="0">
                <a:solidFill>
                  <a:schemeClr val="tx2"/>
                </a:solidFill>
              </a:rPr>
              <a:t>Вакансии: </a:t>
            </a:r>
            <a:r>
              <a:rPr lang="ru-RU" sz="1400" b="1" dirty="0">
                <a:solidFill>
                  <a:schemeClr val="accent6"/>
                </a:solidFill>
              </a:rPr>
              <a:t>Менеджер по работе с </a:t>
            </a:r>
            <a:r>
              <a:rPr lang="ru-RU" sz="1400" b="1" dirty="0" smtClean="0">
                <a:solidFill>
                  <a:schemeClr val="accent6"/>
                </a:solidFill>
              </a:rPr>
              <a:t>клиентами</a:t>
            </a:r>
            <a:r>
              <a:rPr lang="ru-RU" sz="1400" b="1" dirty="0">
                <a:solidFill>
                  <a:schemeClr val="accent6"/>
                </a:solidFill>
              </a:rPr>
              <a:t>, </a:t>
            </a:r>
            <a:r>
              <a:rPr lang="ru-RU" sz="1400" b="1" dirty="0" smtClean="0">
                <a:solidFill>
                  <a:schemeClr val="accent6"/>
                </a:solidFill>
              </a:rPr>
              <a:t> Юрисконсульт</a:t>
            </a:r>
            <a:endParaRPr lang="ru-RU" sz="1400" b="1" dirty="0">
              <a:solidFill>
                <a:schemeClr val="accent6"/>
              </a:solidFill>
            </a:endParaRPr>
          </a:p>
          <a:p>
            <a:r>
              <a:rPr lang="ru-RU" sz="1500" dirty="0">
                <a:solidFill>
                  <a:schemeClr val="tx2"/>
                </a:solidFill>
              </a:rPr>
              <a:t>Тип вакансий: Стандарт+</a:t>
            </a:r>
          </a:p>
          <a:p>
            <a:r>
              <a:rPr lang="ru-RU" sz="1500" dirty="0">
                <a:solidFill>
                  <a:schemeClr val="tx2"/>
                </a:solidFill>
              </a:rPr>
              <a:t>Организация: «Общество содействия </a:t>
            </a:r>
          </a:p>
          <a:p>
            <a:r>
              <a:rPr lang="ru-RU" sz="1500" dirty="0" err="1">
                <a:solidFill>
                  <a:schemeClr val="tx2"/>
                </a:solidFill>
              </a:rPr>
              <a:t>автомодилистам</a:t>
            </a:r>
            <a:r>
              <a:rPr lang="ru-RU" sz="1500" dirty="0">
                <a:solidFill>
                  <a:schemeClr val="tx2"/>
                </a:solidFill>
              </a:rPr>
              <a:t>»</a:t>
            </a:r>
          </a:p>
          <a:p>
            <a:r>
              <a:rPr lang="ru-RU" sz="1500" dirty="0">
                <a:solidFill>
                  <a:schemeClr val="tx2"/>
                </a:solidFill>
              </a:rPr>
              <a:t>Регион: Санкт-Петербург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628800"/>
            <a:ext cx="4176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«При острой необходимости, всегда обращаемся к Вашему сайту. Для срочных вакансий берём "Премиум", а для постоянных "Стандарт+". Результат не заставляет ждать, Большое количество откликов и квалифицированный персонал. Спасибо Вам большое!!!»</a:t>
            </a:r>
          </a:p>
        </p:txBody>
      </p:sp>
    </p:spTree>
    <p:extLst>
      <p:ext uri="{BB962C8B-B14F-4D97-AF65-F5344CB8AC3E}">
        <p14:creationId xmlns:p14="http://schemas.microsoft.com/office/powerpoint/2010/main" val="2895300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3609" y="476672"/>
            <a:ext cx="6130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C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лучший персонал на</a:t>
            </a:r>
            <a:endParaRPr lang="ru-RU" sz="3600" b="1" dirty="0">
              <a:solidFill>
                <a:srgbClr val="FFC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40365"/>
            <a:ext cx="4465342" cy="1029371"/>
          </a:xfrm>
          <a:prstGeom prst="rect">
            <a:avLst/>
          </a:prstGeom>
        </p:spPr>
      </p:pic>
      <p:pic>
        <p:nvPicPr>
          <p:cNvPr id="1026" name="Picture 2" descr="C:\Users\m.yablonskaya\Desktop\Фотосессия\печать\DSC_9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6332097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01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72005"/>
            <a:ext cx="2445126" cy="563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5386" y="6253781"/>
            <a:ext cx="234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C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www.rabota.mail.ru</a:t>
            </a:r>
            <a:endParaRPr lang="ru-RU" sz="2000" b="1" u="sng" dirty="0">
              <a:solidFill>
                <a:srgbClr val="FFC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27670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Основные трудности в подборе «синих воротничков»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1444803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>
                <a:solidFill>
                  <a:schemeClr val="tx2"/>
                </a:solidFill>
              </a:rPr>
              <a:t>Серьезный дефицит квалифицированных специалистов – инженерно-технического персонала и рабочих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2564902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Конкуренция за персонал с другими компаниями из своего и других регионов РФ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356992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Непопулярность рабочих профессий среди абитуриентов и молодых специалистов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4077072"/>
            <a:ext cx="5778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Ограниченность бюджета на формирование привлекательного имиджа предприятия как работодателя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54" y="1639768"/>
            <a:ext cx="352425" cy="533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54" y="2514884"/>
            <a:ext cx="352425" cy="53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54" y="3380084"/>
            <a:ext cx="352425" cy="533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54" y="4272037"/>
            <a:ext cx="3524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7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35386" y="6253781"/>
            <a:ext cx="234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C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www.rabota.mail.ru</a:t>
            </a:r>
            <a:endParaRPr lang="ru-RU" sz="2000" b="1" u="sng" dirty="0">
              <a:solidFill>
                <a:srgbClr val="FFC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8064" y="569689"/>
            <a:ext cx="1670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 проекте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628800"/>
            <a:ext cx="65527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Работа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@Mail.ru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– это комфортное место встречи работодателей и соискателей.</a:t>
            </a: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Ресурс обладает высокой эффективностью размещения вакансий и быстрым откликом на них, благодаря чему вакантные места закрываются быстрее.</a:t>
            </a: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Работодатель может выбирать какую отдачу от размещения вакансий получать: в виде откликов или в виде прямых звонков, так как на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Работа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@Mail.ru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разрешено публиковать прямые контакты.</a:t>
            </a: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Проект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Работа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@Mail.ru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любим пользователями во всей России и в странах ближнего зарубежья за удобство использования и за единую авторизацию с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Mail.Ru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 с каждым днем набирает популярность.</a:t>
            </a: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Работа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@Mail.ru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входит в пятерку самых популярных российских порталов для поиска работы и подбора персонала.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96" y="518691"/>
            <a:ext cx="2445126" cy="5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52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35386" y="6253781"/>
            <a:ext cx="234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C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www.rabota.mail.ru</a:t>
            </a:r>
            <a:endParaRPr lang="ru-RU" sz="2000" b="1" u="sng" dirty="0">
              <a:solidFill>
                <a:srgbClr val="FFC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1325" y="547998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Посещаемость ресурса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392281"/>
            <a:ext cx="21467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*Данные за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III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 квартал 2013 года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86109"/>
            <a:ext cx="304848" cy="461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1747555"/>
            <a:ext cx="3536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Ежемесячное количество посетителей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59" y="2829662"/>
            <a:ext cx="378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Среднее количество просмотров в месяц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3789040"/>
            <a:ext cx="4050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Средняя длительность пребывания на сайте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869160"/>
            <a:ext cx="525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Среднее число страниц, просмотренных 1 пользователем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37324"/>
            <a:ext cx="304848" cy="4613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21088"/>
            <a:ext cx="304848" cy="4613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34437"/>
            <a:ext cx="304848" cy="4613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15616" y="536678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16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3812" y="4282507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5 минут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4076" y="3266378"/>
            <a:ext cx="1111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60 000 000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4076" y="2208947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3 600 000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97000"/>
            <a:ext cx="2445126" cy="5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1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35386" y="6253781"/>
            <a:ext cx="234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C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www.rabota.mail.ru</a:t>
            </a:r>
            <a:endParaRPr lang="ru-RU" sz="2000" b="1" u="sng" dirty="0">
              <a:solidFill>
                <a:srgbClr val="FFC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555927"/>
            <a:ext cx="3325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Отклики на вакансии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48" y="502933"/>
            <a:ext cx="2445126" cy="5636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6392281"/>
            <a:ext cx="21467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*Данные за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III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 квартал 2013 года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270978"/>
              </p:ext>
            </p:extLst>
          </p:nvPr>
        </p:nvGraphicFramePr>
        <p:xfrm>
          <a:off x="1979712" y="1628800"/>
          <a:ext cx="4968552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3608" y="5013176"/>
            <a:ext cx="5554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Среднее количество откликов на 1 вакансию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Работа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@Mail.Ru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(без учета откликов по телефону и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e-mail)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1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35386" y="6253781"/>
            <a:ext cx="234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C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www.rabota.mail.ru</a:t>
            </a:r>
            <a:endParaRPr lang="ru-RU" sz="2000" b="1" u="sng" dirty="0">
              <a:solidFill>
                <a:srgbClr val="FFC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1010" y="527670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Запросы соискателей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6672"/>
            <a:ext cx="2445126" cy="563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6392281"/>
            <a:ext cx="3236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*Топ популярных запросов за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III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 квартал 2013 года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5" name="Picture 1" descr="C:\Users\m.yablonskaya\Desktop\поис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2348"/>
            <a:ext cx="4799126" cy="29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C:\Users\m.yablonskaya\Desktop\поис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2"/>
            <a:ext cx="4799126" cy="29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C:\Users\m.yablonskaya\Desktop\поис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4799126" cy="29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 descr="C:\Users\m.yablonskaya\Desktop\поис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08" y="2780928"/>
            <a:ext cx="4799126" cy="29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" descr="C:\Users\m.yablonskaya\Desktop\поис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799126" cy="29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" descr="C:\Users\m.yablonskaya\Desktop\поис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4799126" cy="29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 descr="C:\Users\m.yablonskaya\Desktop\поис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4" y="4077072"/>
            <a:ext cx="4799126" cy="29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" descr="C:\Users\m.yablonskaya\Desktop\поис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317" y="4581128"/>
            <a:ext cx="4799126" cy="29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" descr="C:\Users\m.yablonskaya\Desktop\поис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4" y="5013176"/>
            <a:ext cx="4799126" cy="29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" descr="C:\Users\m.yablonskaya\Desktop\поис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517232"/>
            <a:ext cx="4799126" cy="29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4303" y="1436698"/>
            <a:ext cx="1002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Водитель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04808" y="1894007"/>
            <a:ext cx="1035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Бухгалтер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001" y="2326055"/>
            <a:ext cx="985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Инженер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04808" y="2758103"/>
            <a:ext cx="155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Администратор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001" y="3185909"/>
            <a:ext cx="2346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Менеджер по продажам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04808" y="3622199"/>
            <a:ext cx="1046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Продавец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6204" y="4054247"/>
            <a:ext cx="845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Грузчик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93907" y="4558303"/>
            <a:ext cx="1210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Монтажник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6204" y="4978578"/>
            <a:ext cx="108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Секретарь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42317" y="5479589"/>
            <a:ext cx="798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Курьер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1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35386" y="6253781"/>
            <a:ext cx="234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C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www.rabota.mail.ru</a:t>
            </a:r>
            <a:endParaRPr lang="ru-RU" sz="2000" b="1" u="sng" dirty="0">
              <a:solidFill>
                <a:srgbClr val="FFC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7117" y="527670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Портрет аудитории*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730294"/>
              </p:ext>
            </p:extLst>
          </p:nvPr>
        </p:nvGraphicFramePr>
        <p:xfrm>
          <a:off x="539552" y="1340768"/>
          <a:ext cx="4264228" cy="319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044267"/>
              </p:ext>
            </p:extLst>
          </p:nvPr>
        </p:nvGraphicFramePr>
        <p:xfrm>
          <a:off x="3892690" y="3212976"/>
          <a:ext cx="5166320" cy="295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9512" y="4293096"/>
            <a:ext cx="2632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Деление аудитории по возрасту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6166" y="5946045"/>
            <a:ext cx="2326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Деление аудитории по полу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6392281"/>
            <a:ext cx="21467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*Данные за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III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 квартал 2013 года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6672"/>
            <a:ext cx="2445126" cy="5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1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35386" y="6253781"/>
            <a:ext cx="234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C5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www.rabota.mail.ru</a:t>
            </a:r>
            <a:endParaRPr lang="ru-RU" sz="2000" b="1" u="sng" dirty="0">
              <a:solidFill>
                <a:srgbClr val="FFC5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527670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Портрет аудитории*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722951"/>
              </p:ext>
            </p:extLst>
          </p:nvPr>
        </p:nvGraphicFramePr>
        <p:xfrm>
          <a:off x="107504" y="1450056"/>
          <a:ext cx="7296151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25011" y="5363343"/>
            <a:ext cx="259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Деление аудитории по странам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6392281"/>
            <a:ext cx="21467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*Данные за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III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 квартал 2013 года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6672"/>
            <a:ext cx="2445126" cy="5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161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961</Words>
  <Application>Microsoft Office PowerPoint</Application>
  <PresentationFormat>Экран (4:3)</PresentationFormat>
  <Paragraphs>253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HeadHunter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Яблонская Мария</dc:creator>
  <cp:lastModifiedBy>Яблонская Мария</cp:lastModifiedBy>
  <cp:revision>71</cp:revision>
  <dcterms:created xsi:type="dcterms:W3CDTF">2013-10-31T09:16:19Z</dcterms:created>
  <dcterms:modified xsi:type="dcterms:W3CDTF">2013-11-01T10:32:44Z</dcterms:modified>
</cp:coreProperties>
</file>